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57" r:id="rId7"/>
    <p:sldId id="258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B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99F293-95A6-428A-9B2D-25CE11418DA9}" v="15" dt="2026-04-30T07:07:51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phine ROUILLARD" userId="7f68d3be-320d-4c45-ad39-682224e25011" providerId="ADAL" clId="{C5CF5EEB-4B89-446E-8D64-D23FEA8DEC44}"/>
    <pc:docChg chg="custSel addSld modSld">
      <pc:chgData name="Delphine ROUILLARD" userId="7f68d3be-320d-4c45-ad39-682224e25011" providerId="ADAL" clId="{C5CF5EEB-4B89-446E-8D64-D23FEA8DEC44}" dt="2026-04-30T07:29:20.161" v="2" actId="478"/>
      <pc:docMkLst>
        <pc:docMk/>
      </pc:docMkLst>
      <pc:sldChg chg="delSp add mod">
        <pc:chgData name="Delphine ROUILLARD" userId="7f68d3be-320d-4c45-ad39-682224e25011" providerId="ADAL" clId="{C5CF5EEB-4B89-446E-8D64-D23FEA8DEC44}" dt="2026-04-30T07:29:20.161" v="2" actId="478"/>
        <pc:sldMkLst>
          <pc:docMk/>
          <pc:sldMk cId="4007151880" sldId="259"/>
        </pc:sldMkLst>
        <pc:spChg chg="del">
          <ac:chgData name="Delphine ROUILLARD" userId="7f68d3be-320d-4c45-ad39-682224e25011" providerId="ADAL" clId="{C5CF5EEB-4B89-446E-8D64-D23FEA8DEC44}" dt="2026-04-30T07:29:20.161" v="2" actId="478"/>
          <ac:spMkLst>
            <pc:docMk/>
            <pc:sldMk cId="4007151880" sldId="259"/>
            <ac:spMk id="8" creationId="{D126FF01-6089-01AA-44BE-1FAA32937285}"/>
          </ac:spMkLst>
        </pc:spChg>
        <pc:spChg chg="del">
          <ac:chgData name="Delphine ROUILLARD" userId="7f68d3be-320d-4c45-ad39-682224e25011" providerId="ADAL" clId="{C5CF5EEB-4B89-446E-8D64-D23FEA8DEC44}" dt="2026-04-30T07:29:20.161" v="2" actId="478"/>
          <ac:spMkLst>
            <pc:docMk/>
            <pc:sldMk cId="4007151880" sldId="259"/>
            <ac:spMk id="9" creationId="{96850CBF-088A-A2F4-FE2A-19302F8058CB}"/>
          </ac:spMkLst>
        </pc:spChg>
        <pc:spChg chg="del">
          <ac:chgData name="Delphine ROUILLARD" userId="7f68d3be-320d-4c45-ad39-682224e25011" providerId="ADAL" clId="{C5CF5EEB-4B89-446E-8D64-D23FEA8DEC44}" dt="2026-04-30T07:29:20.161" v="2" actId="478"/>
          <ac:spMkLst>
            <pc:docMk/>
            <pc:sldMk cId="4007151880" sldId="259"/>
            <ac:spMk id="10" creationId="{7714AC2B-27C6-2E3B-9F9E-27DD97A432F2}"/>
          </ac:spMkLst>
        </pc:spChg>
        <pc:spChg chg="del">
          <ac:chgData name="Delphine ROUILLARD" userId="7f68d3be-320d-4c45-ad39-682224e25011" providerId="ADAL" clId="{C5CF5EEB-4B89-446E-8D64-D23FEA8DEC44}" dt="2026-04-30T07:29:20.161" v="2" actId="478"/>
          <ac:spMkLst>
            <pc:docMk/>
            <pc:sldMk cId="4007151880" sldId="259"/>
            <ac:spMk id="12" creationId="{BB70F580-259B-76D4-9070-9C9F03615082}"/>
          </ac:spMkLst>
        </pc:spChg>
        <pc:cxnChg chg="del">
          <ac:chgData name="Delphine ROUILLARD" userId="7f68d3be-320d-4c45-ad39-682224e25011" providerId="ADAL" clId="{C5CF5EEB-4B89-446E-8D64-D23FEA8DEC44}" dt="2026-04-30T07:29:12.239" v="1" actId="478"/>
          <ac:cxnSpMkLst>
            <pc:docMk/>
            <pc:sldMk cId="4007151880" sldId="259"/>
            <ac:cxnSpMk id="17" creationId="{9D9D3C9F-DF8C-3C8E-68B2-DA0F7D6EC284}"/>
          </ac:cxnSpMkLst>
        </pc:cxnChg>
        <pc:cxnChg chg="del">
          <ac:chgData name="Delphine ROUILLARD" userId="7f68d3be-320d-4c45-ad39-682224e25011" providerId="ADAL" clId="{C5CF5EEB-4B89-446E-8D64-D23FEA8DEC44}" dt="2026-04-30T07:29:20.161" v="2" actId="478"/>
          <ac:cxnSpMkLst>
            <pc:docMk/>
            <pc:sldMk cId="4007151880" sldId="259"/>
            <ac:cxnSpMk id="18" creationId="{C539221D-D7F6-578F-5FB1-73A0CF4586D7}"/>
          </ac:cxnSpMkLst>
        </pc:cxnChg>
        <pc:cxnChg chg="del">
          <ac:chgData name="Delphine ROUILLARD" userId="7f68d3be-320d-4c45-ad39-682224e25011" providerId="ADAL" clId="{C5CF5EEB-4B89-446E-8D64-D23FEA8DEC44}" dt="2026-04-30T07:29:20.161" v="2" actId="478"/>
          <ac:cxnSpMkLst>
            <pc:docMk/>
            <pc:sldMk cId="4007151880" sldId="259"/>
            <ac:cxnSpMk id="21" creationId="{F6F99336-E50B-72D9-037C-D5D92EC8FEC2}"/>
          </ac:cxnSpMkLst>
        </pc:cxnChg>
        <pc:cxnChg chg="del">
          <ac:chgData name="Delphine ROUILLARD" userId="7f68d3be-320d-4c45-ad39-682224e25011" providerId="ADAL" clId="{C5CF5EEB-4B89-446E-8D64-D23FEA8DEC44}" dt="2026-04-30T07:29:20.161" v="2" actId="478"/>
          <ac:cxnSpMkLst>
            <pc:docMk/>
            <pc:sldMk cId="4007151880" sldId="259"/>
            <ac:cxnSpMk id="26" creationId="{4153C573-4537-8ABB-6CF7-BF6C70134DA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A4824-D94F-E6BC-21AB-40AC97E0B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5B14C0B-6FB1-2911-15E4-A3C363FD7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C6E57E-95EE-A520-CF26-A28CA731D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A2227-7198-4D47-988C-7CC22CE3298C}" type="datetimeFigureOut">
              <a:rPr lang="fr-FR" smtClean="0"/>
              <a:t>30/04/2026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64D651-9230-4700-4AC7-D68D9779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BF6A53-DF17-8794-23D0-C9AA94717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C290-CFBA-4CE3-B96F-BFC1F0409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400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D9C46-D3C9-758D-E99C-3A83258AD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84ECBB-444B-8A8B-BADC-9B9303642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940CE6-3CE9-6465-8AE3-B09F6DFD8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A2227-7198-4D47-988C-7CC22CE3298C}" type="datetimeFigureOut">
              <a:rPr lang="fr-FR" smtClean="0"/>
              <a:t>30/04/2026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A56F24-6473-8440-34A6-5AE356BC2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EE54C7-DC1B-ACE1-ECAD-F21FE9DE8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C290-CFBA-4CE3-B96F-BFC1F0409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40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F78B7-07B0-D804-695C-39E356F46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180DDC-A638-8429-A003-87B673F7C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3CDDB3-D6DD-8FE4-F6AD-3CF5A35F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A2227-7198-4D47-988C-7CC22CE3298C}" type="datetimeFigureOut">
              <a:rPr lang="fr-FR" smtClean="0"/>
              <a:t>30/04/2026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FA9FC8-C8D2-75B2-C66F-429455ADE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36CC48-B604-E95F-9393-AB6347CB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C290-CFBA-4CE3-B96F-BFC1F0409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35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092213-7C67-3934-3114-18662FE2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70DE8C-3B1D-2D2F-0F3F-3D0CB5CA4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4731E0-0EA4-635E-6D96-A3682283D3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F02445-A468-99B8-052F-ACF66B9B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A2227-7198-4D47-988C-7CC22CE3298C}" type="datetimeFigureOut">
              <a:rPr lang="fr-FR" smtClean="0"/>
              <a:t>30/04/2026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5BE079-24CA-D8CB-BDA5-C8614D1D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9BE818-DC1F-6D7E-8FEF-39B34EA31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C290-CFBA-4CE3-B96F-BFC1F0409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033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D82B8D-F325-E837-7962-9D79DEF9E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1C8992-57A5-8972-4404-DCD2586D2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64F03F-A4D2-0B8B-E818-2D099B745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9035330-4D99-99D8-8C0E-536BF0F457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63917A-7FED-03CE-DD4A-2DBDAA94A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5826865-A7ED-07D9-6900-8CAC60CF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A2227-7198-4D47-988C-7CC22CE3298C}" type="datetimeFigureOut">
              <a:rPr lang="fr-FR" smtClean="0"/>
              <a:t>30/04/2026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20AB008-408C-2469-866E-36019763C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CE8BAE-93AA-B9F1-19C7-04C9BDD5A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C290-CFBA-4CE3-B96F-BFC1F0409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721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3F44AB-7885-DA09-491C-90A3F4DFD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A38007-9E08-D157-6A1C-70C6D77CD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A2227-7198-4D47-988C-7CC22CE3298C}" type="datetimeFigureOut">
              <a:rPr lang="fr-FR" smtClean="0"/>
              <a:t>30/04/2026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C3D48D-1D1B-6497-127A-30F52249A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FD4EEB-E475-9867-A3F9-3EE8D0BCA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C290-CFBA-4CE3-B96F-BFC1F0409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424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8A795C0-C551-A4B0-0370-71F0AA8F4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A2227-7198-4D47-988C-7CC22CE3298C}" type="datetimeFigureOut">
              <a:rPr lang="fr-FR" smtClean="0"/>
              <a:t>30/04/2026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62DEDD-A5B6-6985-6969-4FEBB34FB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153A6B-B499-26FD-1116-EC2ABC6F2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C290-CFBA-4CE3-B96F-BFC1F0409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329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972DD-3A73-7DCD-749C-18C195DF0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97A214-6544-D6E4-D35D-9CDC0C7A4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92360-3572-815F-44BB-FDAE68400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807D96-7325-614F-F12A-A2F90EB59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A2227-7198-4D47-988C-7CC22CE3298C}" type="datetimeFigureOut">
              <a:rPr lang="fr-FR" smtClean="0"/>
              <a:t>30/04/2026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BBA13C-3146-462E-5A70-2619902AB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B69D36-5C2D-1CED-7BE4-98342B0B5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C290-CFBA-4CE3-B96F-BFC1F0409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22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288EB7-9ABB-BAF9-D8D0-AC45CF7D2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47E1E0-7D2C-63FB-16DA-97F8B9D2D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201BC9-6B99-9FC4-D15C-B5CF912BD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D08E07-4931-BB68-FEEA-96B2C08A2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A2227-7198-4D47-988C-7CC22CE3298C}" type="datetimeFigureOut">
              <a:rPr lang="fr-FR" smtClean="0"/>
              <a:t>30/04/2026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75FC8E-B8B7-3F6A-3338-A5F3F16D6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33CA64-F185-B1B1-1609-46FB1274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C290-CFBA-4CE3-B96F-BFC1F0409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197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B8A9A99-5677-B4B5-3AA9-E7A890825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248" y="365125"/>
            <a:ext cx="9986638" cy="8777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4016D-BEF5-79DD-E75B-A8B4C1B55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1248" y="1482570"/>
            <a:ext cx="9986638" cy="486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8F714C-A633-8252-AF04-2367281A2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59047" y="6492875"/>
            <a:ext cx="18424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fld id="{582A2227-7198-4D47-988C-7CC22CE3298C}" type="datetimeFigureOut">
              <a:rPr lang="fr-FR" smtClean="0"/>
              <a:pPr/>
              <a:t>30/04/2026</a:t>
            </a:fld>
            <a:endParaRPr lang="fr-FR" sz="100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F2F6FC-B24C-69C5-82D0-13637905F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3211" y="6492875"/>
            <a:ext cx="662274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fr-FR" dirty="0"/>
              <a:t>Assises Européennes de la Transition Energétique – Du 23 au 25 juin 2026 à Dijon</a:t>
            </a:r>
            <a:endParaRPr lang="fr-FR" sz="100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D82164-38C0-66E2-0664-C8C2E6705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86873" y="6492875"/>
            <a:ext cx="125101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fld id="{E883C290-CFBA-4CE3-B96F-BFC1F040909B}" type="slidenum">
              <a:rPr lang="fr-FR" smtClean="0"/>
              <a:pPr/>
              <a:t>‹N°›</a:t>
            </a:fld>
            <a:endParaRPr lang="fr-FR" sz="10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C78D1F-0959-80AF-6D2D-80BD40F2013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0"/>
            <a:ext cx="1330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4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4BBC7"/>
          </a:solidFill>
          <a:latin typeface="Roboto" pitchFamily="2" charset="0"/>
          <a:ea typeface="Roboto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1" kern="1200">
          <a:solidFill>
            <a:schemeClr val="accent1"/>
          </a:solidFill>
          <a:latin typeface="Roboto" pitchFamily="2" charset="0"/>
          <a:ea typeface="Roboto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Roboto" pitchFamily="2" charset="0"/>
          <a:ea typeface="Roboto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Roboto" pitchFamily="2" charset="0"/>
          <a:ea typeface="Roboto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Roboto" pitchFamily="2" charset="0"/>
          <a:ea typeface="Roboto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4E842E01-6CC5-F77A-28E2-A9B4684CE12C}"/>
              </a:ext>
            </a:extLst>
          </p:cNvPr>
          <p:cNvSpPr>
            <a:spLocks noChangeAspect="1"/>
          </p:cNvSpPr>
          <p:nvPr/>
        </p:nvSpPr>
        <p:spPr>
          <a:xfrm>
            <a:off x="0" y="-13500"/>
            <a:ext cx="12240000" cy="6885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16D957-633D-26FC-D196-53E7A86E3DF3}"/>
              </a:ext>
            </a:extLst>
          </p:cNvPr>
          <p:cNvSpPr txBox="1"/>
          <p:nvPr/>
        </p:nvSpPr>
        <p:spPr>
          <a:xfrm>
            <a:off x="1916060" y="2949595"/>
            <a:ext cx="7543800" cy="36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100" dirty="0">
                <a:latin typeface="Roboto" pitchFamily="2" charset="0"/>
                <a:ea typeface="Roboto" pitchFamily="2" charset="0"/>
              </a:rPr>
              <a:t>Proposé par : </a:t>
            </a:r>
            <a:r>
              <a:rPr lang="fr-FR" sz="1600" b="1" dirty="0">
                <a:latin typeface="Roboto" pitchFamily="2" charset="0"/>
                <a:ea typeface="Roboto" pitchFamily="2" charset="0"/>
              </a:rPr>
              <a:t>Dijon métropole &amp; EIFER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71461F-CEE3-6C27-DFA6-61CCC7435869}"/>
              </a:ext>
            </a:extLst>
          </p:cNvPr>
          <p:cNvSpPr txBox="1"/>
          <p:nvPr/>
        </p:nvSpPr>
        <p:spPr>
          <a:xfrm>
            <a:off x="1916060" y="1153718"/>
            <a:ext cx="5265791" cy="1172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2000" b="1" dirty="0">
                <a:solidFill>
                  <a:srgbClr val="44BBC7"/>
                </a:solidFill>
                <a:latin typeface="Roboto" pitchFamily="2" charset="0"/>
                <a:ea typeface="Roboto" pitchFamily="2" charset="0"/>
              </a:rPr>
              <a:t>RESPONSE : 6 ans pour créer et exploiter des îlots à énergie positive à Dijon et Turku, quel bilan concret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B1FCCD-1EF9-DFD4-F955-922D5274BA17}"/>
              </a:ext>
            </a:extLst>
          </p:cNvPr>
          <p:cNvSpPr txBox="1"/>
          <p:nvPr/>
        </p:nvSpPr>
        <p:spPr>
          <a:xfrm>
            <a:off x="1916060" y="333889"/>
            <a:ext cx="3600000" cy="27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100" b="1" dirty="0">
                <a:latin typeface="Roboto" pitchFamily="2" charset="0"/>
                <a:ea typeface="Roboto" pitchFamily="2" charset="0"/>
              </a:rPr>
              <a:t>Atelier SOLUTION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4C7063-2635-0BDE-8642-47EDE0243DAE}"/>
              </a:ext>
            </a:extLst>
          </p:cNvPr>
          <p:cNvSpPr txBox="1"/>
          <p:nvPr/>
        </p:nvSpPr>
        <p:spPr>
          <a:xfrm>
            <a:off x="7906083" y="1273776"/>
            <a:ext cx="32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highlight>
                  <a:srgbClr val="00FFFF"/>
                </a:highlight>
              </a:rPr>
              <a:t>Noter ici le titre de votre atelier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E68071-91CF-6952-23FB-00A335A97EA1}"/>
              </a:ext>
            </a:extLst>
          </p:cNvPr>
          <p:cNvSpPr txBox="1"/>
          <p:nvPr/>
        </p:nvSpPr>
        <p:spPr>
          <a:xfrm>
            <a:off x="7906083" y="309825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highlight>
                  <a:srgbClr val="00FFFF"/>
                </a:highlight>
              </a:rPr>
              <a:t>Noter ici le format de votre atelier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AADCA73-FCE7-CC34-B4C4-5D279B2A665D}"/>
              </a:ext>
            </a:extLst>
          </p:cNvPr>
          <p:cNvSpPr txBox="1"/>
          <p:nvPr/>
        </p:nvSpPr>
        <p:spPr>
          <a:xfrm>
            <a:off x="7906083" y="2859317"/>
            <a:ext cx="4478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highlight>
                  <a:srgbClr val="00FFFF"/>
                </a:highlight>
              </a:rPr>
              <a:t>Noter ici le nom des structures organisatrices </a:t>
            </a:r>
            <a:br>
              <a:rPr lang="fr-FR" sz="1400" dirty="0">
                <a:highlight>
                  <a:srgbClr val="00FFFF"/>
                </a:highlight>
              </a:rPr>
            </a:br>
            <a:r>
              <a:rPr lang="fr-FR" sz="1400" dirty="0">
                <a:highlight>
                  <a:srgbClr val="00FFFF"/>
                </a:highlight>
              </a:rPr>
              <a:t>et ajoutez vos logos (hauteur d’image 3 cm maximum)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64FDCF-9AD6-3A4D-CB26-7C9A81C708B6}"/>
              </a:ext>
            </a:extLst>
          </p:cNvPr>
          <p:cNvSpPr/>
          <p:nvPr/>
        </p:nvSpPr>
        <p:spPr>
          <a:xfrm>
            <a:off x="1689404" y="5260769"/>
            <a:ext cx="5265790" cy="1286840"/>
          </a:xfrm>
          <a:prstGeom prst="roundRect">
            <a:avLst>
              <a:gd name="adj" fmla="val 9664"/>
            </a:avLst>
          </a:prstGeom>
          <a:solidFill>
            <a:srgbClr val="44BBC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4B582A-BC35-9A60-BE88-086CA90F70CD}"/>
              </a:ext>
            </a:extLst>
          </p:cNvPr>
          <p:cNvSpPr txBox="1"/>
          <p:nvPr/>
        </p:nvSpPr>
        <p:spPr>
          <a:xfrm>
            <a:off x="7906083" y="5536096"/>
            <a:ext cx="3932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highlight>
                  <a:srgbClr val="00FFFF"/>
                </a:highlight>
              </a:rPr>
              <a:t>Noter ici le nom des intervenants de votre atelier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1C61DAB-5D35-A8EF-78EC-C228CEA06893}"/>
              </a:ext>
            </a:extLst>
          </p:cNvPr>
          <p:cNvSpPr txBox="1"/>
          <p:nvPr/>
        </p:nvSpPr>
        <p:spPr>
          <a:xfrm>
            <a:off x="1868843" y="5453141"/>
            <a:ext cx="4876800" cy="768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000" dirty="0">
                <a:latin typeface="Roboto" pitchFamily="2" charset="0"/>
                <a:ea typeface="Roboto" pitchFamily="2" charset="0"/>
              </a:rPr>
              <a:t>Animé par :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r-FR" sz="1000" dirty="0">
                <a:latin typeface="Roboto" pitchFamily="2" charset="0"/>
                <a:ea typeface="Roboto" pitchFamily="2" charset="0"/>
              </a:rPr>
              <a:t>Lister ici les intervenants de l’atelier</a:t>
            </a:r>
          </a:p>
          <a:p>
            <a:pPr>
              <a:lnSpc>
                <a:spcPct val="120000"/>
              </a:lnSpc>
            </a:pPr>
            <a:endParaRPr lang="fr-FR" dirty="0">
              <a:latin typeface="Roboto" pitchFamily="2" charset="0"/>
              <a:ea typeface="Roboto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FE288EF-4C6E-3438-1CAA-B3DBF6116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114" y="3614860"/>
            <a:ext cx="2627737" cy="10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383D0B-B8D0-B64A-4B1A-5686F9CC8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714" y="3517497"/>
            <a:ext cx="1533481" cy="1080000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A9F644D-8562-DFCB-307D-A06A15017899}"/>
              </a:ext>
            </a:extLst>
          </p:cNvPr>
          <p:cNvCxnSpPr>
            <a:cxnSpLocks/>
          </p:cNvCxnSpPr>
          <p:nvPr/>
        </p:nvCxnSpPr>
        <p:spPr>
          <a:xfrm flipH="1">
            <a:off x="4030579" y="447903"/>
            <a:ext cx="3779921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B522D4A6-92C5-5AAB-8F40-0B38C1A03FAF}"/>
              </a:ext>
            </a:extLst>
          </p:cNvPr>
          <p:cNvCxnSpPr>
            <a:cxnSpLocks/>
          </p:cNvCxnSpPr>
          <p:nvPr/>
        </p:nvCxnSpPr>
        <p:spPr>
          <a:xfrm flipH="1">
            <a:off x="7085599" y="1427665"/>
            <a:ext cx="724901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9E54D713-853D-5612-F3E3-39510294B3BD}"/>
              </a:ext>
            </a:extLst>
          </p:cNvPr>
          <p:cNvCxnSpPr>
            <a:cxnSpLocks/>
          </p:cNvCxnSpPr>
          <p:nvPr/>
        </p:nvCxnSpPr>
        <p:spPr>
          <a:xfrm flipH="1">
            <a:off x="5867982" y="3132209"/>
            <a:ext cx="2038101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FE6596C-E990-636E-90CD-9B1E05C95299}"/>
              </a:ext>
            </a:extLst>
          </p:cNvPr>
          <p:cNvCxnSpPr>
            <a:cxnSpLocks/>
          </p:cNvCxnSpPr>
          <p:nvPr/>
        </p:nvCxnSpPr>
        <p:spPr>
          <a:xfrm flipH="1">
            <a:off x="7085599" y="5681881"/>
            <a:ext cx="724901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725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391A8-2644-E4D9-0A14-4C7BD4E30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8CFC08AD-4321-2EB5-775F-A2C397BD3BC4}"/>
              </a:ext>
            </a:extLst>
          </p:cNvPr>
          <p:cNvSpPr>
            <a:spLocks noChangeAspect="1"/>
          </p:cNvSpPr>
          <p:nvPr/>
        </p:nvSpPr>
        <p:spPr>
          <a:xfrm>
            <a:off x="0" y="-13500"/>
            <a:ext cx="12240000" cy="6885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E132450-2DF0-EDCB-86A5-D396C7CC03B8}"/>
              </a:ext>
            </a:extLst>
          </p:cNvPr>
          <p:cNvSpPr txBox="1"/>
          <p:nvPr/>
        </p:nvSpPr>
        <p:spPr>
          <a:xfrm>
            <a:off x="1916060" y="2949595"/>
            <a:ext cx="7543800" cy="36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100" dirty="0">
                <a:latin typeface="Roboto" pitchFamily="2" charset="0"/>
                <a:ea typeface="Roboto" pitchFamily="2" charset="0"/>
              </a:rPr>
              <a:t>Proposé par : </a:t>
            </a:r>
            <a:r>
              <a:rPr lang="fr-FR" sz="1600" b="1" dirty="0">
                <a:latin typeface="Roboto" pitchFamily="2" charset="0"/>
                <a:ea typeface="Roboto" pitchFamily="2" charset="0"/>
              </a:rPr>
              <a:t>Dijon métropole &amp; EIFER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C97537-AB2B-97C0-497B-3289E2FDE162}"/>
              </a:ext>
            </a:extLst>
          </p:cNvPr>
          <p:cNvSpPr txBox="1"/>
          <p:nvPr/>
        </p:nvSpPr>
        <p:spPr>
          <a:xfrm>
            <a:off x="1916060" y="1153718"/>
            <a:ext cx="5265791" cy="1172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2000" b="1" dirty="0">
                <a:solidFill>
                  <a:srgbClr val="44BBC7"/>
                </a:solidFill>
                <a:latin typeface="Roboto" pitchFamily="2" charset="0"/>
                <a:ea typeface="Roboto" pitchFamily="2" charset="0"/>
              </a:rPr>
              <a:t>RESPONSE : 6 ans pour créer et exploiter des îlots à énergie positive à Dijon et Turku, quel bilan concret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34C208-1221-9B38-D134-CF126CC18139}"/>
              </a:ext>
            </a:extLst>
          </p:cNvPr>
          <p:cNvSpPr txBox="1"/>
          <p:nvPr/>
        </p:nvSpPr>
        <p:spPr>
          <a:xfrm>
            <a:off x="1916060" y="333889"/>
            <a:ext cx="3600000" cy="27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100" b="1" dirty="0">
                <a:latin typeface="Roboto" pitchFamily="2" charset="0"/>
                <a:ea typeface="Roboto" pitchFamily="2" charset="0"/>
              </a:rPr>
              <a:t>Atelier SOLUTION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E9EB4CF-AF73-4054-111E-07BD38E2D074}"/>
              </a:ext>
            </a:extLst>
          </p:cNvPr>
          <p:cNvSpPr/>
          <p:nvPr/>
        </p:nvSpPr>
        <p:spPr>
          <a:xfrm>
            <a:off x="1689404" y="5260769"/>
            <a:ext cx="5265790" cy="1286840"/>
          </a:xfrm>
          <a:prstGeom prst="roundRect">
            <a:avLst>
              <a:gd name="adj" fmla="val 9664"/>
            </a:avLst>
          </a:prstGeom>
          <a:solidFill>
            <a:srgbClr val="44BBC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7BC6FF6-9DD7-54DC-84A8-94D4ED50500B}"/>
              </a:ext>
            </a:extLst>
          </p:cNvPr>
          <p:cNvSpPr txBox="1"/>
          <p:nvPr/>
        </p:nvSpPr>
        <p:spPr>
          <a:xfrm>
            <a:off x="1868843" y="5453141"/>
            <a:ext cx="4876800" cy="768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000" dirty="0">
                <a:latin typeface="Roboto" pitchFamily="2" charset="0"/>
                <a:ea typeface="Roboto" pitchFamily="2" charset="0"/>
              </a:rPr>
              <a:t>Animé par :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r-FR" sz="1000" dirty="0">
                <a:latin typeface="Roboto" pitchFamily="2" charset="0"/>
                <a:ea typeface="Roboto" pitchFamily="2" charset="0"/>
              </a:rPr>
              <a:t>Lister ici les intervenants de l’atelier</a:t>
            </a:r>
          </a:p>
          <a:p>
            <a:pPr>
              <a:lnSpc>
                <a:spcPct val="120000"/>
              </a:lnSpc>
            </a:pPr>
            <a:endParaRPr lang="fr-FR" dirty="0">
              <a:latin typeface="Roboto" pitchFamily="2" charset="0"/>
              <a:ea typeface="Roboto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70B8782-4992-FF5A-7489-3B013197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114" y="3614860"/>
            <a:ext cx="2627737" cy="10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F8CFD1-6949-4CAD-A78B-65CAEAF435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714" y="3517497"/>
            <a:ext cx="153348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51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5E2C38-9DD4-9A7B-7171-5F91D0511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0A4817-9595-7880-51F3-7FAED61A9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6772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928D7-2D38-FD2F-7449-E2ED9D0DC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744EB4-CBC5-F6D8-1CD5-E189926C7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0934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D_CLIENTFINAL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ECOSYSTEME D</TermName>
          <TermId xmlns="http://schemas.microsoft.com/office/infopath/2007/PartnerControls">65bfeb59-5b1d-4721-a330-b49c652faaff</TermId>
        </TermInfo>
      </Terms>
    </IND_CLIENTFINAL_0>
    <IND_CLIENTFACTURE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ECOSYSTEME D</TermName>
          <TermId xmlns="http://schemas.microsoft.com/office/infopath/2007/PartnerControls">65bfeb59-5b1d-4721-a330-b49c652faaff</TermId>
        </TermInfo>
      </Terms>
    </IND_CLIENTFACTURE_0>
    <IND_ENTITY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Inddigo</TermName>
          <TermId xmlns="http://schemas.microsoft.com/office/infopath/2007/PartnerControls">08b3a3d4-4c91-43e4-98a9-3655a76c9a6e</TermId>
        </TermInfo>
      </Terms>
    </IND_ENTITY_0>
    <IND_CHEFDEPROJET xmlns="e278d46b-b0d0-47dd-a9ca-0648dd4a734f">
      <UserInfo>
        <DisplayName>Sophie MOUSSEAU</DisplayName>
        <AccountId>23</AccountId>
        <AccountType/>
      </UserInfo>
    </IND_CHEFDEPROJET>
    <IND_SHORTLABEL xmlns="e278d46b-b0d0-47dd-a9ca-0648dd4a734f">ECOSYSTEM D-59 : Assises 2026 Dijon</IND_SHORTLABEL>
    <IND_TYPEMISSION_0 xmlns="e278d46b-b0d0-47dd-a9ca-0648dd4a734f">
      <Terms xmlns="http://schemas.microsoft.com/office/infopath/2007/PartnerControls"/>
    </IND_TYPEMISSION_0>
    <lcf76f155ced4ddcb4097134ff3c332f xmlns="940f29d9-74d3-4059-b240-2ba76e6e7ff7">
      <Terms xmlns="http://schemas.microsoft.com/office/infopath/2007/PartnerControls"/>
    </lcf76f155ced4ddcb4097134ff3c332f>
    <TaxCatchAll xmlns="e278d46b-b0d0-47dd-a9ca-0648dd4a734f">
      <Value>26</Value>
      <Value>12</Value>
      <Value>11</Value>
      <Value>10</Value>
      <Value>9</Value>
      <Value>8</Value>
      <Value>7</Value>
      <Value>6</Value>
      <Value>5</Value>
      <Value>4</Value>
      <Value>2</Value>
      <Value>1</Value>
    </TaxCatchAll>
    <IND_DEPARTMENT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Territoires, Aménagement ＆ Mobilités</TermName>
          <TermId xmlns="http://schemas.microsoft.com/office/infopath/2007/PartnerControls">15b2336f-ef2d-400f-b6e2-432f280d64ce</TermId>
        </TermInfo>
      </Terms>
    </IND_DEPARTMENT_0>
    <IND_SUMMARY xmlns="e278d46b-b0d0-47dd-a9ca-0648dd4a734f" xsi:nil="true"/>
    <IND_DOCIMPORTANT xmlns="e278d46b-b0d0-47dd-a9ca-0648dd4a734f" xsi:nil="true"/>
    <IND_ACCESSTYPE_0 xmlns="e278d46b-b0d0-47dd-a9ca-0648dd4a734f">
      <Terms xmlns="http://schemas.microsoft.com/office/infopath/2007/PartnerControls"/>
    </IND_ACCESSTYPE_0>
    <IND_DATECLOTURE xmlns="e278d46b-b0d0-47dd-a9ca-0648dd4a734f" xsi:nil="true"/>
    <IND_SITE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Grand Est</TermName>
          <TermId xmlns="http://schemas.microsoft.com/office/infopath/2007/PartnerControls">7989a54e-5fd5-4ead-b0d1-a9ebbffbc2c8</TermId>
        </TermInfo>
      </Terms>
    </IND_SITE_0>
    <IND_NUMEROOFFRE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98680</TermName>
          <TermId xmlns="http://schemas.microsoft.com/office/infopath/2007/PartnerControls">65463b7b-b251-47f3-8656-6bdf6b493889</TermId>
        </TermInfo>
      </Terms>
    </IND_NUMEROOFFRE_0>
    <IND_SEGMENT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Planification énergétique</TermName>
          <TermId xmlns="http://schemas.microsoft.com/office/infopath/2007/PartnerControls">4643bb96-9b11-427c-a4c4-2926151ca329</TermId>
        </TermInfo>
      </Terms>
    </IND_SEGMENT_0>
    <IND_REDACTEUR xmlns="e278d46b-b0d0-47dd-a9ca-0648dd4a734f">
      <UserInfo>
        <DisplayName>Sophie MOUSSEAU</DisplayName>
        <AccountId>23</AccountId>
        <AccountType/>
      </UserInfo>
    </IND_REDACTEUR>
    <IND_PROJETRETD_0 xmlns="e278d46b-b0d0-47dd-a9ca-0648dd4a734f">
      <Terms xmlns="http://schemas.microsoft.com/office/infopath/2007/PartnerControls"/>
    </IND_PROJETRETD_0>
    <IND_THEME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Stratégie énergie-climat</TermName>
          <TermId xmlns="http://schemas.microsoft.com/office/infopath/2007/PartnerControls">3d53ce26-d1e6-4434-ae9f-7c3829e43fa8</TermId>
        </TermInfo>
      </Terms>
    </IND_THEME_0>
    <IND_ZONEGEO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France</TermName>
          <TermId xmlns="http://schemas.microsoft.com/office/infopath/2007/PartnerControls">e1c0b350-4d54-4adf-90e5-bb6b14099f4e</TermId>
        </TermInfo>
      </Terms>
    </IND_ZONEGEO_0>
    <IND_ASSISTANTE xmlns="e278d46b-b0d0-47dd-a9ca-0648dd4a734f">
      <UserInfo>
        <DisplayName>Sophie KERLÉAUX</DisplayName>
        <AccountId>22</AccountId>
        <AccountType/>
      </UserInfo>
    </IND_ASSISTANTE>
    <IND_GRANDCOMPTE_0 xmlns="e278d46b-b0d0-47dd-a9ca-0648dd4a734f">
      <Terms xmlns="http://schemas.microsoft.com/office/infopath/2007/PartnerControls"/>
    </IND_GRANDCOMPTE_0>
    <IND_NUMEROAFFAIRE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10013401</TermName>
          <TermId xmlns="http://schemas.microsoft.com/office/infopath/2007/PartnerControls">985d6c0e-343d-4c93-8a92-0489d665eaa5</TermId>
        </TermInfo>
      </Terms>
    </IND_NUMEROAFFAIRE_0>
    <IND_DOCSREFERENCE_0 xmlns="e278d46b-b0d0-47dd-a9ca-0648dd4a734f">
      <Terms xmlns="http://schemas.microsoft.com/office/infopath/2007/PartnerControls"/>
    </IND_DOCSREFERENCE_0>
    <IND_ETATAFFAIRE_0 xmlns="e278d46b-b0d0-47dd-a9ca-0648dd4a734f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 cours</TermName>
          <TermId xmlns="http://schemas.microsoft.com/office/infopath/2007/PartnerControls">d3e19a53-fe68-475d-a20b-45d5d7ba0737</TermId>
        </TermInfo>
      </Terms>
    </IND_ETATAFFAIRE_0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ffaire" ma:contentTypeID="0x0101003C6509C072884BC9A97F079EA8039DD302020066A263B115B64941A76BA878A6A7103E" ma:contentTypeVersion="51" ma:contentTypeDescription="Type de contenu pour les documents Affaire Inddigo" ma:contentTypeScope="" ma:versionID="b431650be304e17afcf36029d1db8483">
  <xsd:schema xmlns:xsd="http://www.w3.org/2001/XMLSchema" xmlns:xs="http://www.w3.org/2001/XMLSchema" xmlns:p="http://schemas.microsoft.com/office/2006/metadata/properties" xmlns:ns2="e278d46b-b0d0-47dd-a9ca-0648dd4a734f" xmlns:ns3="940f29d9-74d3-4059-b240-2ba76e6e7ff7" targetNamespace="http://schemas.microsoft.com/office/2006/metadata/properties" ma:root="true" ma:fieldsID="193c7bc2c0d376d8a3a86c01aec38c14" ns2:_="" ns3:_="">
    <xsd:import namespace="e278d46b-b0d0-47dd-a9ca-0648dd4a734f"/>
    <xsd:import namespace="940f29d9-74d3-4059-b240-2ba76e6e7ff7"/>
    <xsd:element name="properties">
      <xsd:complexType>
        <xsd:sequence>
          <xsd:element name="documentManagement">
            <xsd:complexType>
              <xsd:all>
                <xsd:element ref="ns2:IND_CHEFDEPROJET" minOccurs="0"/>
                <xsd:element ref="ns2:IND_ETATAFFAIRE_0" minOccurs="0"/>
                <xsd:element ref="ns2:IND_NUMEROAFFAIRE_0" minOccurs="0"/>
                <xsd:element ref="ns2:IND_TYPEMISSION_0" minOccurs="0"/>
                <xsd:element ref="ns2:IND_CLIENTFINAL_0" minOccurs="0"/>
                <xsd:element ref="ns2:IND_CLIENTFACTURE_0" minOccurs="0"/>
                <xsd:element ref="ns2:IND_NUMEROOFFRE_0" minOccurs="0"/>
                <xsd:element ref="ns2:IND_DATECLOTURE" minOccurs="0"/>
                <xsd:element ref="ns2:IND_PROJETRETD_0" minOccurs="0"/>
                <xsd:element ref="ns2:IND_DOCSREFERENCE_0" minOccurs="0"/>
                <xsd:element ref="ns2:TaxCatchAll" minOccurs="0"/>
                <xsd:element ref="ns2:IND_DEPARTMENT_0" minOccurs="0"/>
                <xsd:element ref="ns2:IND_SEGMENT_0" minOccurs="0"/>
                <xsd:element ref="ns2:IND_THEME_0" minOccurs="0"/>
                <xsd:element ref="ns2:TaxCatchAllLabel" minOccurs="0"/>
                <xsd:element ref="ns2:IND_ENTITY_0" minOccurs="0"/>
                <xsd:element ref="ns2:IND_SITE_0" minOccurs="0"/>
                <xsd:element ref="ns2:IND_SUMMARY" minOccurs="0"/>
                <xsd:element ref="ns2:IND_ACCESSTYPE_0" minOccurs="0"/>
                <xsd:element ref="ns2:IND_ZONEGEO_0" minOccurs="0"/>
                <xsd:element ref="ns2:IND_ASSISTANTE" minOccurs="0"/>
                <xsd:element ref="ns2:IND_REDACTEUR" minOccurs="0"/>
                <xsd:element ref="ns2:IND_GRANDCOMPTE_0" minOccurs="0"/>
                <xsd:element ref="ns2:IND_SHORTLABEL" minOccurs="0"/>
                <xsd:element ref="ns2:IND_DOCIMPORTANT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8d46b-b0d0-47dd-a9ca-0648dd4a734f" elementFormDefault="qualified">
    <xsd:import namespace="http://schemas.microsoft.com/office/2006/documentManagement/types"/>
    <xsd:import namespace="http://schemas.microsoft.com/office/infopath/2007/PartnerControls"/>
    <xsd:element name="IND_CHEFDEPROJET" ma:index="5" nillable="true" ma:displayName="Chef de projet" ma:list="UserInfo" ma:SharePointGroup="0" ma:internalName="IND_CHEFDEPROJET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D_ETATAFFAIRE_0" ma:index="6" nillable="true" ma:taxonomy="true" ma:internalName="IND_ETATAFFAIRE_0" ma:taxonomyFieldName="IND_ETATAFFAIRE" ma:displayName="Etat de l'affaire" ma:default="" ma:fieldId="{f8b672cd-197e-42d2-9493-4956a7ad08f4}" ma:sspId="3fa1e208-5976-4148-a97e-6a12640b510d" ma:termSetId="c4b7f207-d4b3-48d7-a366-f35ff0b6c364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NUMEROAFFAIRE_0" ma:index="8" nillable="true" ma:taxonomy="true" ma:internalName="IND_NUMEROAFFAIRE_0" ma:taxonomyFieldName="IND_NUMEROAFFAIRE" ma:displayName="Numéro d'affaire" ma:default="" ma:fieldId="{660da940-5e9c-4f9f-9eca-ac4a34643323}" ma:sspId="3fa1e208-5976-4148-a97e-6a12640b510d" ma:termSetId="071119e2-16f7-4cbf-977f-d74dd3a4f162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TYPEMISSION_0" ma:index="10" nillable="true" ma:taxonomy="true" ma:internalName="IND_TYPEMISSION_0" ma:taxonomyFieldName="IND_TYPEMISSION" ma:displayName="Type de mission" ma:default="" ma:fieldId="{b8f3e798-30bf-4f75-b33b-0e492f9c86e1}" ma:sspId="3fa1e208-5976-4148-a97e-6a12640b510d" ma:termSetId="2676c7f0-64a2-4067-b381-b3525329db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CLIENTFINAL_0" ma:index="12" nillable="true" ma:taxonomy="true" ma:internalName="IND_CLIENTFINAL_0" ma:taxonomyFieldName="IND_CLIENTFINAL" ma:displayName="Client final" ma:default="" ma:fieldId="{832125f8-7db1-488c-975f-c478128fb862}" ma:sspId="3fa1e208-5976-4148-a97e-6a12640b510d" ma:termSetId="2550e827-8989-48fe-84ee-f11aef4db72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CLIENTFACTURE_0" ma:index="14" nillable="true" ma:taxonomy="true" ma:internalName="IND_CLIENTFACTURE_0" ma:taxonomyFieldName="IND_CLIENTFACTURE" ma:displayName="Client facturé" ma:default="" ma:fieldId="{9d22b379-9020-4747-9599-0103319e80ea}" ma:sspId="3fa1e208-5976-4148-a97e-6a12640b510d" ma:termSetId="2550e827-8989-48fe-84ee-f11aef4db72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NUMEROOFFRE_0" ma:index="16" nillable="true" ma:taxonomy="true" ma:internalName="IND_NUMEROOFFRE_0" ma:taxonomyFieldName="IND_NUMEROOFFRE" ma:displayName="Numéro de l'offre" ma:default="" ma:fieldId="{dda29522-441e-46bd-b710-e4bc31536268}" ma:sspId="3fa1e208-5976-4148-a97e-6a12640b510d" ma:termSetId="0c55770f-ca9f-484b-9031-0c21381b834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DATECLOTURE" ma:index="18" nillable="true" ma:displayName="Date de clôture" ma:format="DateOnly" ma:internalName="IND_DATECLOTURE">
      <xsd:simpleType>
        <xsd:restriction base="dms:DateTime"/>
      </xsd:simpleType>
    </xsd:element>
    <xsd:element name="IND_PROJETRETD_0" ma:index="19" nillable="true" ma:taxonomy="true" ma:internalName="IND_PROJETRETD_0" ma:taxonomyFieldName="IND_PROJETRETD" ma:displayName="Projets R&amp;D" ma:default="" ma:fieldId="{1df53200-2017-4867-9c97-da7c9bea410e}" ma:sspId="3fa1e208-5976-4148-a97e-6a12640b510d" ma:termSetId="ae17836f-362c-4129-b65c-df8c5606dcce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DOCSREFERENCE_0" ma:index="21" nillable="true" ma:taxonomy="true" ma:internalName="IND_DOCSREFERENCE_0" ma:taxonomyFieldName="IND_DOCSREFERENCE" ma:displayName="Documents de référence" ma:default="" ma:fieldId="{868c0257-765e-4ebd-8d34-51a09ab9ab5d}" ma:sspId="3fa1e208-5976-4148-a97e-6a12640b510d" ma:termSetId="2609d4d5-5a6c-4cdb-ad26-6f782c3957a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4" nillable="true" ma:displayName="Taxonomy Catch All Column" ma:hidden="true" ma:list="{e331e1c1-f4ec-4fac-a34a-b3f47fa0b89b}" ma:internalName="TaxCatchAll" ma:showField="CatchAllData" ma:web="e278d46b-b0d0-47dd-a9ca-0648dd4a73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_DEPARTMENT_0" ma:index="25" nillable="true" ma:taxonomy="true" ma:internalName="IND_DEPARTMENT_0" ma:taxonomyFieldName="IND_DEPARTMENT" ma:displayName="Département" ma:default="" ma:fieldId="{017f5acd-c7a3-446e-adc7-c9a6cbb2327d}" ma:sspId="3fa1e208-5976-4148-a97e-6a12640b510d" ma:termSetId="60fde6fa-da6b-4a37-890a-55b5352265c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SEGMENT_0" ma:index="27" nillable="true" ma:taxonomy="true" ma:internalName="IND_SEGMENT_0" ma:taxonomyFieldName="IND_SEGMENT" ma:displayName="Segment" ma:default="" ma:fieldId="{7c564402-7d00-4446-9007-5a55fc1c12f7}" ma:sspId="3fa1e208-5976-4148-a97e-6a12640b510d" ma:termSetId="97e1d83c-6223-4a3a-8d41-1d7d0f9ccb8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THEME_0" ma:index="29" nillable="true" ma:taxonomy="true" ma:internalName="IND_THEME_0" ma:taxonomyFieldName="IND_THEME" ma:displayName="Thème" ma:default="" ma:fieldId="{96fed55b-77e8-41d7-8d6b-ee782f31eccc}" ma:sspId="3fa1e208-5976-4148-a97e-6a12640b510d" ma:termSetId="71df6d4e-6c84-4b1f-af7c-dd3824533be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30" nillable="true" ma:displayName="Taxonomy Catch All Column1" ma:hidden="true" ma:list="{e331e1c1-f4ec-4fac-a34a-b3f47fa0b89b}" ma:internalName="TaxCatchAllLabel" ma:readOnly="true" ma:showField="CatchAllDataLabel" ma:web="e278d46b-b0d0-47dd-a9ca-0648dd4a73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_ENTITY_0" ma:index="33" nillable="true" ma:taxonomy="true" ma:internalName="IND_ENTITY_0" ma:taxonomyFieldName="IND_ENTITY" ma:displayName="Entité" ma:default="" ma:fieldId="{7ab495d2-f692-4269-8726-877c65c12254}" ma:sspId="3fa1e208-5976-4148-a97e-6a12640b510d" ma:termSetId="06f31f1e-fe00-4b1d-889a-6c57ced47cf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SITE_0" ma:index="35" nillable="true" ma:taxonomy="true" ma:internalName="IND_SITE_0" ma:taxonomyFieldName="IND_SITE" ma:displayName="Site" ma:default="" ma:fieldId="{ce93a1e2-4921-4e1f-9d2d-7deb219b5e11}" ma:sspId="3fa1e208-5976-4148-a97e-6a12640b510d" ma:termSetId="8870355e-00bb-4239-bb68-13138dd0a3c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SUMMARY" ma:index="37" nillable="true" ma:displayName="Résumé" ma:internalName="IND_SUMMARY">
      <xsd:simpleType>
        <xsd:restriction base="dms:Note">
          <xsd:maxLength value="255"/>
        </xsd:restriction>
      </xsd:simpleType>
    </xsd:element>
    <xsd:element name="IND_ACCESSTYPE_0" ma:index="39" nillable="true" ma:taxonomy="true" ma:internalName="IND_ACCESSTYPE_0" ma:taxonomyFieldName="IND_ACCESSTYPE" ma:displayName="Type d'accès" ma:default="" ma:fieldId="{00ac3de9-e71e-476d-9979-3690bf34aba9}" ma:sspId="3fa1e208-5976-4148-a97e-6a12640b510d" ma:termSetId="2df47acd-7971-4646-9bc6-6138f63d8c0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ZONEGEO_0" ma:index="41" nillable="true" ma:taxonomy="true" ma:internalName="IND_ZONEGEO_0" ma:taxonomyFieldName="IND_ZONEGEO" ma:displayName="Zone géographique" ma:default="" ma:fieldId="{08b90836-27e5-4826-8aae-0a46c143e539}" ma:sspId="3fa1e208-5976-4148-a97e-6a12640b510d" ma:termSetId="b809b6c5-8c6a-4a81-b79c-f611a794f46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D_ASSISTANTE" ma:index="43" nillable="true" ma:displayName="Assistante" ma:list="UserInfo" ma:SharePointGroup="0" ma:internalName="IND_ASSISTANT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D_REDACTEUR" ma:index="44" nillable="true" ma:displayName="Rédacteur" ma:list="UserInfo" ma:SharePointGroup="0" ma:internalName="IND_REDAC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D_GRANDCOMPTE_0" ma:index="45" nillable="true" ma:taxonomy="true" ma:internalName="IND_GRANDCOMPTE_0" ma:taxonomyFieldName="IND_GRANDCOMPTE" ma:displayName="Grand compte" ma:default="" ma:fieldId="{9bfb2e0b-51ad-404e-8426-556c42750f98}" ma:sspId="3fa1e208-5976-4148-a97e-6a12640b510d" ma:termSetId="088621da-6ed7-4ade-ba36-294e4d56c1ef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ND_SHORTLABEL" ma:index="47" nillable="true" ma:displayName="Libellé court" ma:internalName="IND_SHORTLABEL">
      <xsd:simpleType>
        <xsd:restriction base="dms:Text">
          <xsd:maxLength value="255"/>
        </xsd:restriction>
      </xsd:simpleType>
    </xsd:element>
    <xsd:element name="IND_DOCIMPORTANT" ma:index="48" nillable="true" ma:displayName="Document important" ma:internalName="IND_DOCIMPORTAN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0f29d9-74d3-4059-b240-2ba76e6e7f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5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5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54" nillable="true" ma:taxonomy="true" ma:internalName="lcf76f155ced4ddcb4097134ff3c332f" ma:taxonomyFieldName="MediaServiceImageTags" ma:displayName="Balises d’images" ma:readOnly="false" ma:fieldId="{5cf76f15-5ced-4ddc-b409-7134ff3c332f}" ma:taxonomyMulti="true" ma:sspId="3fa1e208-5976-4148-a97e-6a12640b51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5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5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5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5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3E9149-A530-448F-91B4-76A7DB1834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D509E8-881E-4B94-A6F1-EE20F0F4BAF7}">
  <ds:schemaRefs>
    <ds:schemaRef ds:uri="http://schemas.microsoft.com/office/2006/metadata/properties"/>
    <ds:schemaRef ds:uri="http://schemas.microsoft.com/office/infopath/2007/PartnerControls"/>
    <ds:schemaRef ds:uri="e278d46b-b0d0-47dd-a9ca-0648dd4a734f"/>
    <ds:schemaRef ds:uri="940f29d9-74d3-4059-b240-2ba76e6e7ff7"/>
  </ds:schemaRefs>
</ds:datastoreItem>
</file>

<file path=customXml/itemProps3.xml><?xml version="1.0" encoding="utf-8"?>
<ds:datastoreItem xmlns:ds="http://schemas.openxmlformats.org/officeDocument/2006/customXml" ds:itemID="{39F9126F-4C18-4D67-ACB2-F72EBBCE09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8d46b-b0d0-47dd-a9ca-0648dd4a734f"/>
    <ds:schemaRef ds:uri="940f29d9-74d3-4059-b240-2ba76e6e7f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7eefdec-b112-4f8a-803a-272ffa9f0eab}" enabled="0" method="" siteId="{27eefdec-b112-4f8a-803a-272ffa9f0ea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122</Words>
  <Application>Microsoft Office PowerPoint</Application>
  <PresentationFormat>Grand écran</PresentationFormat>
  <Paragraphs>14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Roboto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Delphine ROUILLARD</dc:creator>
  <cp:lastModifiedBy>Delphine ROUILLARD</cp:lastModifiedBy>
  <cp:revision>2</cp:revision>
  <dcterms:created xsi:type="dcterms:W3CDTF">2026-04-02T13:03:24Z</dcterms:created>
  <dcterms:modified xsi:type="dcterms:W3CDTF">2026-04-30T07:29:23Z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0x0101003C6509C072884BC9A97F079EA8039DD302020066A263B115B64941A76BA878A6A7103E</vt:lpwstr>
  </property>
  <property fmtid="{D5CDD505-2E9C-101B-9397-08002B2CF9AE}" pid="3" name="IND_NATUREOFFRE_0">
    <vt:lpwstr>Offre|19c9d843-14a8-472a-9673-d3634551177f</vt:lpwstr>
  </property>
  <property fmtid="{D5CDD505-2E9C-101B-9397-08002B2CF9AE}" pid="4" name="IND_NATUREOFFRE">
    <vt:lpwstr>1;#Offre|19c9d843-14a8-472a-9673-d3634551177f</vt:lpwstr>
  </property>
  <property fmtid="{D5CDD505-2E9C-101B-9397-08002B2CF9AE}" pid="5" name="IND_PROJETRETD">
    <vt:lpwstr/>
  </property>
  <property fmtid="{D5CDD505-2E9C-101B-9397-08002B2CF9AE}" pid="6" name="IND_THEME">
    <vt:lpwstr>6;#Stratégie énergie-climat|3d53ce26-d1e6-4434-ae9f-7c3829e43fa8</vt:lpwstr>
  </property>
  <property fmtid="{D5CDD505-2E9C-101B-9397-08002B2CF9AE}" pid="7" name="IND_AGENCEENVOI">
    <vt:lpwstr>26;#Grand Est|7989a54e-5fd5-4ead-b0d1-a9ebbffbc2c8</vt:lpwstr>
  </property>
  <property fmtid="{D5CDD505-2E9C-101B-9397-08002B2CF9AE}" pid="8" name="IND_SEGMENT">
    <vt:lpwstr>7;#Planification énergétique|4643bb96-9b11-427c-a4c4-2926151ca329</vt:lpwstr>
  </property>
  <property fmtid="{D5CDD505-2E9C-101B-9397-08002B2CF9AE}" pid="9" name="IND_TYPEMISSION">
    <vt:lpwstr/>
  </property>
  <property fmtid="{D5CDD505-2E9C-101B-9397-08002B2CF9AE}" pid="10" name="MediaServiceImageTags">
    <vt:lpwstr/>
  </property>
  <property fmtid="{D5CDD505-2E9C-101B-9397-08002B2CF9AE}" pid="11" name="IND_CLIENTFACTURE">
    <vt:lpwstr>2;#ECOSYSTEME D|65bfeb59-5b1d-4721-a330-b49c652faaff</vt:lpwstr>
  </property>
  <property fmtid="{D5CDD505-2E9C-101B-9397-08002B2CF9AE}" pid="12" name="IND_GRANDCOMPTE">
    <vt:lpwstr/>
  </property>
  <property fmtid="{D5CDD505-2E9C-101B-9397-08002B2CF9AE}" pid="13" name="IND_ENTITY">
    <vt:lpwstr>9;#Inddigo|08b3a3d4-4c91-43e4-98a9-3655a76c9a6e</vt:lpwstr>
  </property>
  <property fmtid="{D5CDD505-2E9C-101B-9397-08002B2CF9AE}" pid="14" name="IND_NUMEROOFFRE">
    <vt:lpwstr>4;#98680|65463b7b-b251-47f3-8656-6bdf6b493889</vt:lpwstr>
  </property>
  <property fmtid="{D5CDD505-2E9C-101B-9397-08002B2CF9AE}" pid="15" name="IND_ETATPROPOSITION_0">
    <vt:lpwstr>Gagnée|6bbaaaac-3cd1-45ec-8de7-4259d9705f6f</vt:lpwstr>
  </property>
  <property fmtid="{D5CDD505-2E9C-101B-9397-08002B2CF9AE}" pid="16" name="IND_CLIENTFINAL">
    <vt:lpwstr>2;#ECOSYSTEME D|65bfeb59-5b1d-4721-a330-b49c652faaff</vt:lpwstr>
  </property>
  <property fmtid="{D5CDD505-2E9C-101B-9397-08002B2CF9AE}" pid="17" name="IND_NUMEROAFFAIRE">
    <vt:lpwstr>12;#10013401|985d6c0e-343d-4c93-8a92-0489d665eaa5</vt:lpwstr>
  </property>
  <property fmtid="{D5CDD505-2E9C-101B-9397-08002B2CF9AE}" pid="18" name="IND_DATESAISI">
    <vt:filetime>2025-07-03T00:00:00Z</vt:filetime>
  </property>
  <property fmtid="{D5CDD505-2E9C-101B-9397-08002B2CF9AE}" pid="19" name="IND_ACCESSTYPE">
    <vt:lpwstr/>
  </property>
  <property fmtid="{D5CDD505-2E9C-101B-9397-08002B2CF9AE}" pid="20" name="IND_DATERENDU">
    <vt:filetime>2026-07-05T00:00:00Z</vt:filetime>
  </property>
  <property fmtid="{D5CDD505-2E9C-101B-9397-08002B2CF9AE}" pid="21" name="IND_ETATAFFAIRE">
    <vt:lpwstr>11;#En cours|d3e19a53-fe68-475d-a20b-45d5d7ba0737</vt:lpwstr>
  </property>
  <property fmtid="{D5CDD505-2E9C-101B-9397-08002B2CF9AE}" pid="22" name="IND_DOCSREFERENCE">
    <vt:lpwstr/>
  </property>
  <property fmtid="{D5CDD505-2E9C-101B-9397-08002B2CF9AE}" pid="23" name="IND_DEPARTMENT">
    <vt:lpwstr>8;#Territoires, Aménagement ＆ Mobilités|15b2336f-ef2d-400f-b6e2-432f280d64ce</vt:lpwstr>
  </property>
  <property fmtid="{D5CDD505-2E9C-101B-9397-08002B2CF9AE}" pid="24" name="IND_ZONEGEO">
    <vt:lpwstr>5;#France|e1c0b350-4d54-4adf-90e5-bb6b14099f4e</vt:lpwstr>
  </property>
  <property fmtid="{D5CDD505-2E9C-101B-9397-08002B2CF9AE}" pid="25" name="IND_ETATPROPOSITION">
    <vt:lpwstr>10;#Gagnée|6bbaaaac-3cd1-45ec-8de7-4259d9705f6f</vt:lpwstr>
  </property>
  <property fmtid="{D5CDD505-2E9C-101B-9397-08002B2CF9AE}" pid="26" name="IND_AGENCEENVOI_0">
    <vt:lpwstr>Grand Est|7989a54e-5fd5-4ead-b0d1-a9ebbffbc2c8</vt:lpwstr>
  </property>
  <property fmtid="{D5CDD505-2E9C-101B-9397-08002B2CF9AE}" pid="27" name="IND_SITE">
    <vt:lpwstr>26;#Grand Est|7989a54e-5fd5-4ead-b0d1-a9ebbffbc2c8</vt:lpwstr>
  </property>
</Properties>
</file>